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79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295" r:id="rId1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40"/>
          <p:cNvSpPr/>
          <p:nvPr/>
        </p:nvSpPr>
        <p:spPr>
          <a:xfrm>
            <a:off x="1187624" y="948342"/>
            <a:ext cx="4086396" cy="64633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5400" b="1" baseline="-25000" dirty="0">
                <a:solidFill>
                  <a:srgbClr val="0070C0"/>
                </a:solidFill>
                <a:latin typeface="方正细倩简体" pitchFamily="65" charset="-122"/>
                <a:ea typeface="方正细倩简体" pitchFamily="65" charset="-122"/>
              </a:rPr>
              <a:t>沪粤</a:t>
            </a:r>
            <a:r>
              <a:rPr lang="zh-CN" altLang="en-US" sz="5400" b="1" baseline="-25000" dirty="0" smtClean="0">
                <a:solidFill>
                  <a:srgbClr val="0070C0"/>
                </a:solidFill>
                <a:latin typeface="方正细倩简体" pitchFamily="65" charset="-122"/>
                <a:ea typeface="方正细倩简体" pitchFamily="65" charset="-122"/>
              </a:rPr>
              <a:t>版九年级物理</a:t>
            </a:r>
            <a:endParaRPr lang="zh-CN" sz="1600" b="1" baseline="-25000" dirty="0">
              <a:solidFill>
                <a:srgbClr val="0070C0"/>
              </a:solidFill>
              <a:latin typeface="方正细倩简体" pitchFamily="65" charset="-122"/>
              <a:ea typeface="方正细倩简体" pitchFamily="65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3122" y="209304"/>
            <a:ext cx="1530566" cy="307775"/>
          </a:xfrm>
          <a:prstGeom prst="rect">
            <a:avLst/>
          </a:prstGeom>
          <a:solidFill>
            <a:srgbClr val="0070C0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隶书" pitchFamily="49" charset="-122"/>
                <a:ea typeface="隶书" pitchFamily="49" charset="-122"/>
                <a:cs typeface="微软雅黑" panose="020B0503020204020204" charset="-122"/>
                <a:sym typeface="微软雅黑" panose="020B0503020204020204" charset="-122"/>
              </a:rPr>
              <a:t>同步课堂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隶书" pitchFamily="49" charset="-122"/>
              <a:ea typeface="隶书" pitchFamily="49" charset="-122"/>
              <a:cs typeface="微软雅黑" panose="020B0503020204020204" charset="-122"/>
              <a:sym typeface="微软雅黑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674807"/>
            <a:ext cx="3651870" cy="3651870"/>
          </a:xfrm>
          <a:prstGeom prst="rect">
            <a:avLst/>
          </a:prstGeom>
        </p:spPr>
      </p:pic>
      <p:sp>
        <p:nvSpPr>
          <p:cNvPr id="6" name="Shape 40"/>
          <p:cNvSpPr/>
          <p:nvPr/>
        </p:nvSpPr>
        <p:spPr>
          <a:xfrm>
            <a:off x="1259632" y="2211710"/>
            <a:ext cx="4464496" cy="70788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altLang="zh-CN" sz="6000" baseline="-25000" dirty="0" smtClean="0">
                <a:solidFill>
                  <a:srgbClr val="FF0000"/>
                </a:solidFill>
                <a:latin typeface="汉真广标" pitchFamily="49" charset="-122"/>
                <a:ea typeface="汉真广标" pitchFamily="49" charset="-122"/>
                <a:sym typeface="+mn-ea"/>
              </a:rPr>
              <a:t>15.1 </a:t>
            </a:r>
            <a:r>
              <a:rPr lang="zh-CN" altLang="en-US" sz="6000" baseline="-25000" dirty="0" smtClean="0">
                <a:solidFill>
                  <a:srgbClr val="FF0000"/>
                </a:solidFill>
                <a:latin typeface="汉真广标" pitchFamily="49" charset="-122"/>
                <a:ea typeface="汉真广标" pitchFamily="49" charset="-122"/>
                <a:sym typeface="+mn-ea"/>
              </a:rPr>
              <a:t>电能与电</a:t>
            </a:r>
            <a:r>
              <a:rPr lang="zh-CN" altLang="en-US" sz="6000" baseline="-25000" dirty="0">
                <a:solidFill>
                  <a:srgbClr val="FF0000"/>
                </a:solidFill>
                <a:latin typeface="汉真广标" pitchFamily="49" charset="-122"/>
                <a:ea typeface="汉真广标" pitchFamily="49" charset="-122"/>
                <a:sym typeface="+mn-ea"/>
              </a:rPr>
              <a:t>功</a:t>
            </a:r>
            <a:endParaRPr lang="zh-CN" sz="6000" baseline="-25000" dirty="0">
              <a:solidFill>
                <a:srgbClr val="FF0000"/>
              </a:solidFill>
              <a:latin typeface="汉真广标" pitchFamily="49" charset="-122"/>
              <a:ea typeface="汉真广标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8181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30" descr="http://pic.to8to.com/attch/day_151004/20151004_42c9036762a51d40d45eBdAq2BuzzgfD.jpg?"/>
          <p:cNvPicPr>
            <a:picLocks noChangeAspect="1"/>
          </p:cNvPicPr>
          <p:nvPr/>
        </p:nvPicPr>
        <p:blipFill>
          <a:blip r:embed="rId2"/>
          <a:srcRect l="21333" r="19500"/>
          <a:stretch>
            <a:fillRect/>
          </a:stretch>
        </p:blipFill>
        <p:spPr>
          <a:xfrm>
            <a:off x="2740026" y="928122"/>
            <a:ext cx="3381375" cy="381943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Text Box 2"/>
          <p:cNvSpPr txBox="1"/>
          <p:nvPr/>
        </p:nvSpPr>
        <p:spPr>
          <a:xfrm>
            <a:off x="552450" y="466290"/>
            <a:ext cx="7334250" cy="4615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想一想，下面电能表的表头数据是什么意思？</a:t>
            </a:r>
          </a:p>
        </p:txBody>
      </p:sp>
      <p:sp>
        <p:nvSpPr>
          <p:cNvPr id="20" name="线形标注 1 19"/>
          <p:cNvSpPr/>
          <p:nvPr/>
        </p:nvSpPr>
        <p:spPr>
          <a:xfrm>
            <a:off x="5867400" y="1289058"/>
            <a:ext cx="2160588" cy="432869"/>
          </a:xfrm>
          <a:prstGeom prst="borderCallout1">
            <a:avLst>
              <a:gd name="adj1" fmla="val 51035"/>
              <a:gd name="adj2" fmla="val -2307"/>
              <a:gd name="adj3" fmla="val 377951"/>
              <a:gd name="adj4" fmla="val -46942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5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endParaRPr kumimoji="1" lang="en-US" altLang="zh-CN" sz="2400" b="1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effectLst/>
              <a:uLnTx/>
              <a:uFillTx/>
              <a:latin typeface="微软雅黑"/>
              <a:ea typeface="微软雅黑"/>
              <a:cs typeface="微软雅黑" panose="020B0503020204020204" charset="-122"/>
            </a:endParaRPr>
          </a:p>
        </p:txBody>
      </p:sp>
      <p:sp>
        <p:nvSpPr>
          <p:cNvPr id="21" name="线形标注 1 20"/>
          <p:cNvSpPr/>
          <p:nvPr/>
        </p:nvSpPr>
        <p:spPr>
          <a:xfrm>
            <a:off x="6227763" y="2732485"/>
            <a:ext cx="2425700" cy="720918"/>
          </a:xfrm>
          <a:prstGeom prst="borderCallout1">
            <a:avLst>
              <a:gd name="adj1" fmla="val 51035"/>
              <a:gd name="adj2" fmla="val -2307"/>
              <a:gd name="adj3" fmla="val 55823"/>
              <a:gd name="adj4" fmla="val -58176"/>
            </a:avLst>
          </a:prstGeom>
          <a:gradFill>
            <a:gsLst>
              <a:gs pos="0">
                <a:srgbClr val="9EE256">
                  <a:alpha val="33000"/>
                </a:srgbClr>
              </a:gs>
              <a:gs pos="100000">
                <a:srgbClr val="52762D"/>
              </a:gs>
            </a:gsLst>
            <a:lin ang="5400000" scaled="0"/>
          </a:gradFill>
          <a:ln w="28575" cmpd="sng">
            <a:solidFill>
              <a:schemeClr val="accent1">
                <a:shade val="50000"/>
              </a:schemeClr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  1200r/</a:t>
            </a:r>
            <a:r>
              <a: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（</a:t>
            </a:r>
            <a:r>
              <a:rPr kumimoji="1" lang="en-US" altLang="zh-CN" sz="2400" b="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kW</a:t>
            </a:r>
            <a:r>
              <a:rPr kumimoji="0" lang="en-US" altLang="en-US" sz="2400" b="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·</a:t>
            </a:r>
            <a:r>
              <a:rPr kumimoji="1" lang="en-US" altLang="zh-CN" sz="2400" b="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h</a:t>
            </a:r>
            <a:r>
              <a:rPr kumimoji="1" lang="zh-CN" altLang="en-US" sz="2400" b="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）</a:t>
            </a: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23" name="线形标注 1 22"/>
          <p:cNvSpPr/>
          <p:nvPr/>
        </p:nvSpPr>
        <p:spPr>
          <a:xfrm flipH="1">
            <a:off x="1116013" y="2371231"/>
            <a:ext cx="1295400" cy="577689"/>
          </a:xfrm>
          <a:prstGeom prst="borderCallout1">
            <a:avLst>
              <a:gd name="adj1" fmla="val 45654"/>
              <a:gd name="adj2" fmla="val 1233"/>
              <a:gd name="adj3" fmla="val 117881"/>
              <a:gd name="adj4" fmla="val -66348"/>
            </a:avLst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  220V</a:t>
            </a:r>
          </a:p>
        </p:txBody>
      </p:sp>
      <p:sp>
        <p:nvSpPr>
          <p:cNvPr id="25" name="线形标注 1 24"/>
          <p:cNvSpPr/>
          <p:nvPr/>
        </p:nvSpPr>
        <p:spPr>
          <a:xfrm flipH="1">
            <a:off x="1268413" y="3526608"/>
            <a:ext cx="1295400" cy="577689"/>
          </a:xfrm>
          <a:prstGeom prst="borderCallout1">
            <a:avLst>
              <a:gd name="adj1" fmla="val 45654"/>
              <a:gd name="adj2" fmla="val 1233"/>
              <a:gd name="adj3" fmla="val -75826"/>
              <a:gd name="adj4" fmla="val -85480"/>
            </a:avLst>
          </a:prstGeom>
          <a:gradFill>
            <a:gsLst>
              <a:gs pos="0">
                <a:srgbClr val="FECF40">
                  <a:alpha val="34000"/>
                </a:srgbClr>
              </a:gs>
              <a:gs pos="100000">
                <a:srgbClr val="846C21"/>
              </a:gs>
            </a:gsLst>
            <a:lin ang="5400000" scaled="0"/>
          </a:gra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50Hz</a:t>
            </a:r>
          </a:p>
        </p:txBody>
      </p:sp>
    </p:spTree>
    <p:extLst>
      <p:ext uri="{BB962C8B-B14F-4D97-AF65-F5344CB8AC3E}">
        <p14:creationId xmlns:p14="http://schemas.microsoft.com/office/powerpoint/2010/main" val="2862022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ext Box 2"/>
          <p:cNvSpPr txBox="1"/>
          <p:nvPr/>
        </p:nvSpPr>
        <p:spPr>
          <a:xfrm>
            <a:off x="3848735" y="1947910"/>
            <a:ext cx="4707890" cy="8625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本月用电量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月末的数字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月初的数字：</a:t>
            </a:r>
            <a:endParaRPr lang="zh-CN" altLang="en-US" sz="2000">
              <a:latin typeface="微软雅黑"/>
              <a:ea typeface="微软雅黑"/>
              <a:cs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561.6kW·h-478.2kW·h=83.4kW·h</a:t>
            </a:r>
            <a:endParaRPr lang="en-US" altLang="zh-CN" sz="2000">
              <a:latin typeface="微软雅黑"/>
              <a:ea typeface="微软雅黑"/>
              <a:cs typeface="微软雅黑" panose="020B0503020204020204" charset="-122"/>
            </a:endParaRPr>
          </a:p>
        </p:txBody>
      </p:sp>
      <p:sp>
        <p:nvSpPr>
          <p:cNvPr id="20482" name="Rectangle 4"/>
          <p:cNvSpPr/>
          <p:nvPr/>
        </p:nvSpPr>
        <p:spPr>
          <a:xfrm>
            <a:off x="463550" y="219618"/>
            <a:ext cx="1706880" cy="46151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电能表读数</a:t>
            </a:r>
            <a:endParaRPr lang="zh-CN" altLang="en-US" sz="2400" b="1">
              <a:latin typeface="微软雅黑"/>
              <a:ea typeface="微软雅黑"/>
            </a:endParaRPr>
          </a:p>
        </p:txBody>
      </p:sp>
      <p:pic>
        <p:nvPicPr>
          <p:cNvPr id="20483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7480" y="334201"/>
            <a:ext cx="2095500" cy="161370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433" name="Text Box 9"/>
          <p:cNvSpPr txBox="1"/>
          <p:nvPr/>
        </p:nvSpPr>
        <p:spPr>
          <a:xfrm>
            <a:off x="4792663" y="585646"/>
            <a:ext cx="1860550" cy="458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478.2 kW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</a:t>
            </a:r>
          </a:p>
        </p:txBody>
      </p:sp>
      <p:sp>
        <p:nvSpPr>
          <p:cNvPr id="103434" name="Text Box 10"/>
          <p:cNvSpPr txBox="1"/>
          <p:nvPr/>
        </p:nvSpPr>
        <p:spPr>
          <a:xfrm>
            <a:off x="4895850" y="1341575"/>
            <a:ext cx="1860550" cy="458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561.6 kW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·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</a:t>
            </a:r>
          </a:p>
        </p:txBody>
      </p:sp>
      <p:sp>
        <p:nvSpPr>
          <p:cNvPr id="21505" name="Text Box 2"/>
          <p:cNvSpPr txBox="1"/>
          <p:nvPr/>
        </p:nvSpPr>
        <p:spPr>
          <a:xfrm>
            <a:off x="673101" y="2810147"/>
            <a:ext cx="2881313" cy="4615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电功的感性认识</a:t>
            </a:r>
          </a:p>
        </p:txBody>
      </p:sp>
      <p:sp>
        <p:nvSpPr>
          <p:cNvPr id="21506" name="Text Box 3"/>
          <p:cNvSpPr txBox="1"/>
          <p:nvPr/>
        </p:nvSpPr>
        <p:spPr>
          <a:xfrm>
            <a:off x="950914" y="3486823"/>
            <a:ext cx="7069137" cy="157233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Char char="•"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普通手电筒的小灯泡每秒消耗的电能约为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1J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>
              <a:lnSpc>
                <a:spcPct val="100000"/>
              </a:lnSpc>
              <a:spcBef>
                <a:spcPct val="50000"/>
              </a:spcBef>
              <a:buChar char="•"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只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40W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的白织灯，每秒消耗的电能约为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40J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>
              <a:lnSpc>
                <a:spcPct val="100000"/>
              </a:lnSpc>
              <a:spcBef>
                <a:spcPct val="50000"/>
              </a:spcBef>
              <a:buChar char="•"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电力机车行驶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1min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，消耗的电能约为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3×10</a:t>
            </a:r>
            <a:r>
              <a:rPr lang="en-US" altLang="zh-CN" sz="2400" baseline="30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908511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6" grpId="0"/>
      <p:bldP spid="103433" grpId="0"/>
      <p:bldP spid="1034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Text Box 2"/>
          <p:cNvSpPr txBox="1"/>
          <p:nvPr/>
        </p:nvSpPr>
        <p:spPr>
          <a:xfrm>
            <a:off x="612140" y="1102862"/>
            <a:ext cx="7920038" cy="39792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220V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——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电能表工作电压为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220V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电能表通过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5A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左右电流时，测量最准确；</a:t>
            </a:r>
            <a:endParaRPr lang="en-US" altLang="zh-CN" sz="2400">
              <a:latin typeface="微软雅黑"/>
              <a:ea typeface="微软雅黑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在保证电能表测量准确的情况下，电能表允许通过的最大电流为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15A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50Hz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电能表在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50 Hz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的电路中使用。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1200r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／（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kW</a:t>
            </a:r>
            <a:r>
              <a:rPr lang="en-US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每消耗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 kW</a:t>
            </a:r>
            <a:r>
              <a:rPr lang="en-US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的电能，电能表转盘转过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1200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转。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885825" y="436689"/>
            <a:ext cx="1941830" cy="462788"/>
            <a:chOff x="496827" y="22198"/>
            <a:chExt cx="1530632" cy="1702028"/>
          </a:xfrm>
        </p:grpSpPr>
        <p:sp>
          <p:nvSpPr>
            <p:cNvPr id="9" name="Shape 108"/>
            <p:cNvSpPr/>
            <p:nvPr/>
          </p:nvSpPr>
          <p:spPr>
            <a:xfrm>
              <a:off x="515602" y="22198"/>
              <a:ext cx="1423614" cy="1702028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Shape 112"/>
            <p:cNvSpPr/>
            <p:nvPr/>
          </p:nvSpPr>
          <p:spPr>
            <a:xfrm>
              <a:off x="496827" y="22198"/>
              <a:ext cx="1530632" cy="16973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微软雅黑" panose="020B0503020204020204" charset="-122"/>
                </a:rPr>
                <a:t>归纳于小结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2960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35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35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charRg st="24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354">
                                            <p:txEl>
                                              <p:charRg st="24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354">
                                            <p:txEl>
                                              <p:charRg st="24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charRg st="54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0354">
                                            <p:txEl>
                                              <p:charRg st="54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0354">
                                            <p:txEl>
                                              <p:charRg st="54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charRg st="141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0354">
                                            <p:txEl>
                                              <p:charRg st="141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0354">
                                            <p:txEl>
                                              <p:charRg st="141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charRg st="167" end="1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0354">
                                            <p:txEl>
                                              <p:charRg st="167" end="17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0354">
                                            <p:txEl>
                                              <p:charRg st="167" end="17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2"/>
          <p:cNvSpPr txBox="1"/>
          <p:nvPr/>
        </p:nvSpPr>
        <p:spPr>
          <a:xfrm>
            <a:off x="539750" y="523581"/>
            <a:ext cx="8280400" cy="175757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小明家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2015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月底与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月底电能表的示数如图所示，请计算：小明家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月份消耗多少电能？若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1kW·h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电费为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0.6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元，应付多少电费？</a:t>
            </a:r>
          </a:p>
        </p:txBody>
      </p:sp>
      <p:sp>
        <p:nvSpPr>
          <p:cNvPr id="109572" name="Text Box 4"/>
          <p:cNvSpPr txBox="1"/>
          <p:nvPr/>
        </p:nvSpPr>
        <p:spPr>
          <a:xfrm>
            <a:off x="1116013" y="3844893"/>
            <a:ext cx="7359650" cy="1201848"/>
          </a:xfrm>
          <a:prstGeom prst="rect">
            <a:avLst/>
          </a:prstGeom>
          <a:noFill/>
          <a:ln w="2857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i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</a:t>
            </a:r>
            <a:r>
              <a:rPr lang="en-US" altLang="zh-CN" sz="2400" i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</a:t>
            </a:r>
            <a:r>
              <a:rPr lang="en-US" altLang="zh-CN" sz="2400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en-US" altLang="zh-CN" sz="2400" i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</a:t>
            </a:r>
            <a:r>
              <a:rPr lang="en-US" altLang="zh-CN" sz="2400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=3394.5kW·h-3287.5kW·h=107kW·h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400">
              <a:solidFill>
                <a:srgbClr val="FF0000"/>
              </a:solidFill>
              <a:latin typeface="微软雅黑"/>
              <a:ea typeface="微软雅黑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需要付的电费：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0.60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元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×107kW·h=64.2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元。</a:t>
            </a:r>
          </a:p>
        </p:txBody>
      </p:sp>
      <p:pic>
        <p:nvPicPr>
          <p:cNvPr id="23558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930" y="2278927"/>
            <a:ext cx="5603240" cy="1228584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723900" y="166146"/>
            <a:ext cx="1941830" cy="462788"/>
            <a:chOff x="496827" y="22198"/>
            <a:chExt cx="1530632" cy="1702028"/>
          </a:xfrm>
        </p:grpSpPr>
        <p:sp>
          <p:nvSpPr>
            <p:cNvPr id="9" name="Shape 108"/>
            <p:cNvSpPr/>
            <p:nvPr/>
          </p:nvSpPr>
          <p:spPr>
            <a:xfrm>
              <a:off x="515602" y="22198"/>
              <a:ext cx="1423614" cy="1702028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Shape 112"/>
            <p:cNvSpPr/>
            <p:nvPr/>
          </p:nvSpPr>
          <p:spPr>
            <a:xfrm>
              <a:off x="496827" y="22198"/>
              <a:ext cx="1530632" cy="16973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微软雅黑" panose="020B0503020204020204" charset="-122"/>
                </a:rPr>
                <a:t>相关计算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92407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63921" y="300827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41431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01743" y="126067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课堂小结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88442" y="678186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91802" y="4299981"/>
            <a:ext cx="8192770" cy="399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堂重点：电功的单位，电能的转化，电能表的使用。</a:t>
            </a:r>
            <a:endParaRPr lang="en-US" altLang="zh-CN" sz="2000">
              <a:solidFill>
                <a:srgbClr val="FF0000"/>
              </a:solidFill>
              <a:latin typeface="微软雅黑"/>
              <a:ea typeface="微软雅黑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91516" y="4699810"/>
            <a:ext cx="6607175" cy="399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堂难点：电能表的使用及相关计算。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5601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2091" y="650577"/>
            <a:ext cx="6180455" cy="3482684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03634927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9" name="文本框 1"/>
          <p:cNvSpPr txBox="1"/>
          <p:nvPr/>
        </p:nvSpPr>
        <p:spPr>
          <a:xfrm>
            <a:off x="907636" y="112319"/>
            <a:ext cx="1549518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典例分析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sp>
        <p:nvSpPr>
          <p:cNvPr id="10" name="Shape 108"/>
          <p:cNvSpPr/>
          <p:nvPr/>
        </p:nvSpPr>
        <p:spPr>
          <a:xfrm>
            <a:off x="194195" y="92999"/>
            <a:ext cx="562930" cy="574689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7416" y="931941"/>
            <a:ext cx="6839585" cy="523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just">
              <a:spcBef>
                <a:spcPct val="0"/>
              </a:spcBef>
              <a:spcAft>
                <a:spcPct val="0"/>
              </a:spcAft>
            </a:pPr>
            <a:r>
              <a:rPr lang="zh-CN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zh-CN" altLang="zh-CN" sz="28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一：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电能的转化</a:t>
            </a:r>
            <a:endParaRPr lang="zh-CN" altLang="en-US" sz="2800">
              <a:solidFill>
                <a:srgbClr val="FF0000"/>
              </a:solidFill>
              <a:latin typeface="微软雅黑"/>
              <a:ea typeface="微软雅黑"/>
            </a:endParaRPr>
          </a:p>
        </p:txBody>
      </p:sp>
      <p:sp>
        <p:nvSpPr>
          <p:cNvPr id="13" name="Shape 112"/>
          <p:cNvSpPr/>
          <p:nvPr/>
        </p:nvSpPr>
        <p:spPr>
          <a:xfrm>
            <a:off x="123774" y="81466"/>
            <a:ext cx="562931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2275" y="1590793"/>
            <a:ext cx="8166100" cy="461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2400" b="0">
                <a:latin typeface="微软雅黑" panose="020B0503020204020204" charset="-122"/>
                <a:ea typeface="微软雅黑" panose="020B0503020204020204" charset="-122"/>
              </a:rPr>
              <a:t>如图所示的家用电器中主要是将电能转化为内能的是（　　）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3">
            <a:grayscl/>
            <a:lum bright="-18000" contrast="48000"/>
          </a:blip>
          <a:stretch>
            <a:fillRect/>
          </a:stretch>
        </p:blipFill>
        <p:spPr>
          <a:xfrm>
            <a:off x="298451" y="2283383"/>
            <a:ext cx="8289925" cy="231903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7909560" y="1645539"/>
            <a:ext cx="514350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A</a:t>
            </a:r>
            <a:endParaRPr kumimoji="0" lang="en-US" altLang="zh-CN" sz="24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微软雅黑"/>
              <a:ea typeface="微软雅黑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9388012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70603" y="326867"/>
            <a:ext cx="2616351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</a:t>
            </a:r>
            <a:r>
              <a:rPr lang="zh-CN" altLang="zh-CN" sz="280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训练</a:t>
            </a:r>
            <a:r>
              <a:rPr lang="en-US" altLang="zh-CN" sz="280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80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en-US" altLang="zh-CN" sz="2800">
              <a:solidFill>
                <a:srgbClr val="008080"/>
              </a:solidFill>
              <a:latin typeface="微软雅黑"/>
              <a:ea typeface="微软雅黑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9896" y="1898257"/>
            <a:ext cx="8284845" cy="1757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>
              <a:lnSpc>
                <a:spcPct val="150000"/>
              </a:lnSpc>
            </a:pP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用电器是将电能转化为其他形式能的器件，下列用电器中，利用电能转化为机械能的是（　　）</a:t>
            </a:r>
            <a:endParaRPr lang="zh-CN" sz="2400" b="0">
              <a:latin typeface="微软雅黑"/>
              <a:ea typeface="微软雅黑"/>
              <a:cs typeface="微软雅黑" panose="020B0503020204020204" charset="-122"/>
            </a:endParaRPr>
          </a:p>
          <a:p>
            <a:pPr marL="0" indent="0" algn="l">
              <a:lnSpc>
                <a:spcPct val="150000"/>
              </a:lnSpc>
            </a:pP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A．电熨斗    B．电灯    C．洗衣机    D．电视机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596766" y="2652595"/>
            <a:ext cx="380365" cy="461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en-US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endParaRPr lang="en-US" altLang="en-US" sz="2400" b="0">
              <a:solidFill>
                <a:srgbClr val="FF0000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067834083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8095" y="193644"/>
            <a:ext cx="4839638" cy="523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二</a:t>
            </a:r>
            <a:r>
              <a:rPr lang="zh-CN" altLang="zh-CN" sz="28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电功的计算</a:t>
            </a:r>
          </a:p>
        </p:txBody>
      </p:sp>
      <p:sp>
        <p:nvSpPr>
          <p:cNvPr id="5" name="矩形 4"/>
          <p:cNvSpPr/>
          <p:nvPr/>
        </p:nvSpPr>
        <p:spPr>
          <a:xfrm>
            <a:off x="412990" y="832559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【典型例题</a:t>
            </a:r>
            <a:r>
              <a:rPr lang="en-US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zh-CN" altLang="en-US" sz="2800">
              <a:solidFill>
                <a:srgbClr val="008080"/>
              </a:solidFill>
              <a:latin typeface="微软雅黑"/>
              <a:ea typeface="微软雅黑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3251" y="1970826"/>
            <a:ext cx="8136255" cy="12018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>
              <a:lnSpc>
                <a:spcPct val="150000"/>
              </a:lnSpc>
            </a:pP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一个额定电压为12V的小型电动机正常工作时，测得通过电动机的电流是0.5A，工作10min，电流做功为</a:t>
            </a:r>
            <a:r>
              <a:rPr lang="en-US" sz="2400" b="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2325" y="3743679"/>
            <a:ext cx="2298700" cy="461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【答案】</a:t>
            </a:r>
            <a:r>
              <a:rPr lang="en-US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3600</a:t>
            </a:r>
            <a:endParaRPr lang="en-US" altLang="en-US" sz="2400" b="0">
              <a:solidFill>
                <a:srgbClr val="FF0000"/>
              </a:solidFill>
              <a:latin typeface="微软雅黑"/>
              <a:ea typeface="微软雅黑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065148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4270" y="396624"/>
            <a:ext cx="2616351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【迁移训练</a:t>
            </a:r>
            <a:r>
              <a:rPr lang="en-US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en-US" altLang="zh-CN" sz="2800">
              <a:solidFill>
                <a:srgbClr val="0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5146" y="921120"/>
            <a:ext cx="8093075" cy="28683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>
              <a:lnSpc>
                <a:spcPct val="150000"/>
              </a:lnSpc>
            </a:pPr>
            <a:r>
              <a:rPr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把两段阻值相等的电热丝串联后接在电源上，在时间t内电流做功W</a:t>
            </a:r>
            <a:r>
              <a:rPr sz="2400" b="0" baseline="-25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若把这两段电热丝并联后接在同一电源上，在时间t内电流做功为W</a:t>
            </a:r>
            <a:r>
              <a:rPr sz="2400" b="0" baseline="-25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，则W</a:t>
            </a:r>
            <a:r>
              <a:rPr sz="2400" b="0" baseline="-25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与W</a:t>
            </a:r>
            <a:r>
              <a:rPr sz="2400" b="0" baseline="-25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之比是（　　）</a:t>
            </a:r>
            <a:endParaRPr sz="2400" b="0">
              <a:solidFill>
                <a:srgbClr val="000000"/>
              </a:solidFill>
              <a:latin typeface="微软雅黑"/>
              <a:ea typeface="微软雅黑"/>
              <a:cs typeface="微软雅黑" panose="020B0503020204020204" charset="-122"/>
            </a:endParaRPr>
          </a:p>
          <a:p>
            <a:pPr marL="0" indent="0" algn="l">
              <a:lnSpc>
                <a:spcPct val="150000"/>
              </a:lnSpc>
            </a:pPr>
            <a:r>
              <a:rPr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A．4：1             B．2：1           </a:t>
            </a:r>
          </a:p>
          <a:p>
            <a:pPr marL="0" indent="0" algn="l">
              <a:lnSpc>
                <a:spcPct val="150000"/>
              </a:lnSpc>
            </a:pPr>
            <a:r>
              <a:rPr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C．1：4           D．1：2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449696" y="2208905"/>
            <a:ext cx="530225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C</a:t>
            </a: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微软雅黑"/>
              <a:ea typeface="微软雅黑"/>
              <a:cs typeface="微软雅黑" panose="020B0503020204020204" charset="-122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9513675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3003" y="112793"/>
            <a:ext cx="809896" cy="699508"/>
            <a:chOff x="284119" y="300084"/>
            <a:chExt cx="809896" cy="697781"/>
          </a:xfrm>
        </p:grpSpPr>
        <p:sp>
          <p:nvSpPr>
            <p:cNvPr id="5" name="Shape 108"/>
            <p:cNvSpPr/>
            <p:nvPr/>
          </p:nvSpPr>
          <p:spPr>
            <a:xfrm>
              <a:off x="326806" y="300084"/>
              <a:ext cx="724521" cy="69778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284119" y="341198"/>
              <a:ext cx="809896" cy="58477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3020204020204" charset="-122"/>
                </a:rPr>
                <a:t>1</a:t>
              </a: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341709" y="112793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课堂导入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Arial"/>
              <a:sym typeface="Arial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34118" y="637306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10" name="组合 9"/>
          <p:cNvGrpSpPr/>
          <p:nvPr/>
        </p:nvGrpSpPr>
        <p:grpSpPr>
          <a:xfrm>
            <a:off x="249146" y="868731"/>
            <a:ext cx="1423880" cy="462808"/>
            <a:chOff x="353856" y="300085"/>
            <a:chExt cx="1017644" cy="881761"/>
          </a:xfrm>
        </p:grpSpPr>
        <p:sp>
          <p:nvSpPr>
            <p:cNvPr id="11" name="Shape 108"/>
            <p:cNvSpPr/>
            <p:nvPr/>
          </p:nvSpPr>
          <p:spPr>
            <a:xfrm>
              <a:off x="353856" y="300085"/>
              <a:ext cx="1017644" cy="87211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2" name="Shape 112"/>
            <p:cNvSpPr/>
            <p:nvPr/>
          </p:nvSpPr>
          <p:spPr>
            <a:xfrm>
              <a:off x="365358" y="300085"/>
              <a:ext cx="994639" cy="88176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观察思考</a:t>
              </a: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848486" y="868921"/>
            <a:ext cx="6873875" cy="83072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我们的生活当中处处离不开电，电动车，点灯，电视都是利用电来工作的机械和电器。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Arial"/>
              <a:sym typeface="Arial"/>
            </a:endParaRPr>
          </a:p>
        </p:txBody>
      </p:sp>
      <p:pic>
        <p:nvPicPr>
          <p:cNvPr id="3" name="图片 2" descr="TB2wxPDa9MmBKNjSZTEXXasKpXa_!!2863028606"/>
          <p:cNvPicPr>
            <a:picLocks noChangeAspect="1"/>
          </p:cNvPicPr>
          <p:nvPr/>
        </p:nvPicPr>
        <p:blipFill>
          <a:blip r:embed="rId2"/>
          <a:srcRect l="4397" t="4091" r="3457" b="8160"/>
          <a:stretch>
            <a:fillRect/>
          </a:stretch>
        </p:blipFill>
        <p:spPr>
          <a:xfrm>
            <a:off x="126365" y="2019843"/>
            <a:ext cx="2674620" cy="2553289"/>
          </a:xfrm>
          <a:prstGeom prst="rect">
            <a:avLst/>
          </a:prstGeom>
        </p:spPr>
      </p:pic>
      <p:pic>
        <p:nvPicPr>
          <p:cNvPr id="9" name="图片 8" descr="5cce4ed2e359d-s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3881" y="2019842"/>
            <a:ext cx="3170555" cy="2522097"/>
          </a:xfrm>
          <a:prstGeom prst="rect">
            <a:avLst/>
          </a:prstGeom>
        </p:spPr>
      </p:pic>
      <p:pic>
        <p:nvPicPr>
          <p:cNvPr id="18" name="图片 17" descr="20200702024928815"/>
          <p:cNvPicPr>
            <a:picLocks noChangeAspect="1"/>
          </p:cNvPicPr>
          <p:nvPr/>
        </p:nvPicPr>
        <p:blipFill>
          <a:blip r:embed="rId4"/>
          <a:srcRect l="31636" t="14854" r="17564" b="15777"/>
          <a:stretch>
            <a:fillRect/>
          </a:stretch>
        </p:blipFill>
        <p:spPr>
          <a:xfrm>
            <a:off x="6451601" y="2019842"/>
            <a:ext cx="2451735" cy="2514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3305"/>
      </p:ext>
    </p:extLst>
  </p:cSld>
  <p:clrMapOvr>
    <a:masterClrMapping/>
  </p:clrMapOvr>
  <p:transition spd="slow" advClick="0" advTm="2000"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36586" y="274994"/>
            <a:ext cx="1064069" cy="480273"/>
            <a:chOff x="416910" y="22198"/>
            <a:chExt cx="786531" cy="1587171"/>
          </a:xfrm>
        </p:grpSpPr>
        <p:sp>
          <p:nvSpPr>
            <p:cNvPr id="10" name="Shape 108"/>
            <p:cNvSpPr/>
            <p:nvPr/>
          </p:nvSpPr>
          <p:spPr>
            <a:xfrm>
              <a:off x="416910" y="82808"/>
              <a:ext cx="786531" cy="152656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" name="Shape 112"/>
            <p:cNvSpPr/>
            <p:nvPr/>
          </p:nvSpPr>
          <p:spPr>
            <a:xfrm>
              <a:off x="496828" y="22198"/>
              <a:ext cx="611759" cy="1525180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思考</a:t>
              </a:r>
              <a:endParaRPr kumimoji="0" lang="zh-CN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905001" y="916027"/>
            <a:ext cx="6584315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日常生活中的家用电器是如何工作的？</a:t>
            </a:r>
            <a:endParaRPr lang="zh-CN" altLang="en-US" sz="2400">
              <a:solidFill>
                <a:srgbClr val="000000"/>
              </a:solidFill>
              <a:latin typeface="微软雅黑"/>
              <a:ea typeface="微软雅黑"/>
              <a:cs typeface="微软雅黑" panose="020B050302020402020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36319" y="2060512"/>
            <a:ext cx="1537104" cy="462808"/>
            <a:chOff x="496827" y="22198"/>
            <a:chExt cx="1136186" cy="1702102"/>
          </a:xfrm>
        </p:grpSpPr>
        <p:sp>
          <p:nvSpPr>
            <p:cNvPr id="13" name="Shape 108"/>
            <p:cNvSpPr/>
            <p:nvPr/>
          </p:nvSpPr>
          <p:spPr>
            <a:xfrm>
              <a:off x="515472" y="22198"/>
              <a:ext cx="1117541" cy="1702102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4" name="Shape 112"/>
            <p:cNvSpPr/>
            <p:nvPr/>
          </p:nvSpPr>
          <p:spPr>
            <a:xfrm>
              <a:off x="496827" y="22198"/>
              <a:ext cx="1136185" cy="16973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讨论</a:t>
              </a:r>
              <a:endParaRPr kumimoji="0" lang="zh-CN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127886" y="3051089"/>
            <a:ext cx="6254115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kern="1200" noProof="0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家用电器当中的电能是如何转化的？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59192257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14593" y="149938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227330" y="126067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课堂活动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039114" y="63586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Shape 112"/>
          <p:cNvSpPr/>
          <p:nvPr/>
        </p:nvSpPr>
        <p:spPr>
          <a:xfrm>
            <a:off x="271905" y="16691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163400" y="714200"/>
            <a:ext cx="260584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8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/>
              <a:t>一、</a:t>
            </a:r>
            <a:r>
              <a:rPr lang="zh-CN" altLang="en-US">
                <a:sym typeface="宋体" panose="02010600030101010101" pitchFamily="2" charset="-122"/>
              </a:rPr>
              <a:t>电能与电功</a:t>
            </a:r>
            <a:endParaRPr lang="en-US" altLang="zh-CN">
              <a:sym typeface="宋体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14325" y="1324706"/>
            <a:ext cx="1941830" cy="462788"/>
            <a:chOff x="496827" y="22198"/>
            <a:chExt cx="1530632" cy="1702028"/>
          </a:xfrm>
        </p:grpSpPr>
        <p:sp>
          <p:nvSpPr>
            <p:cNvPr id="9" name="Shape 108"/>
            <p:cNvSpPr/>
            <p:nvPr/>
          </p:nvSpPr>
          <p:spPr>
            <a:xfrm>
              <a:off x="515602" y="22198"/>
              <a:ext cx="1423614" cy="1702028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Shape 112"/>
            <p:cNvSpPr/>
            <p:nvPr/>
          </p:nvSpPr>
          <p:spPr>
            <a:xfrm>
              <a:off x="496827" y="22198"/>
              <a:ext cx="1530632" cy="16973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微软雅黑" panose="020B0503020204020204" charset="-122"/>
                </a:rPr>
                <a:t>观察与思考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D6F5F5"/>
                </a:solidFill>
                <a:effectLst/>
                <a:uLnTx/>
                <a:uFillTx/>
                <a:latin typeface="宋体" pitchFamily="2" charset="-122"/>
                <a:ea typeface="幼圆" pitchFamily="49" charset="-122"/>
                <a:cs typeface="+mn-cs"/>
                <a:sym typeface="微软雅黑"/>
              </a:endParaRPr>
            </a:p>
          </p:txBody>
        </p:sp>
      </p:grpSp>
      <p:pic>
        <p:nvPicPr>
          <p:cNvPr id="22" name="图片 21" descr="u=272594608,2391860628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4426" y="1324706"/>
            <a:ext cx="2313305" cy="2319031"/>
          </a:xfrm>
          <a:prstGeom prst="rect">
            <a:avLst/>
          </a:prstGeom>
        </p:spPr>
      </p:pic>
      <p:sp>
        <p:nvSpPr>
          <p:cNvPr id="82948" name="Text Box 4"/>
          <p:cNvSpPr txBox="1"/>
          <p:nvPr/>
        </p:nvSpPr>
        <p:spPr>
          <a:xfrm>
            <a:off x="1285241" y="3768824"/>
            <a:ext cx="4176713" cy="112736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电流通过电灯时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灯丝灼热发光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电能转化为内能和光能。</a:t>
            </a:r>
            <a:endParaRPr lang="zh-CN" altLang="en-US" sz="2400">
              <a:latin typeface="微软雅黑"/>
              <a:ea typeface="微软雅黑"/>
              <a:cs typeface="微软雅黑" panose="020B0503020204020204" charset="-122"/>
            </a:endParaRPr>
          </a:p>
        </p:txBody>
      </p:sp>
      <p:pic>
        <p:nvPicPr>
          <p:cNvPr id="23" name="图片 22" descr="u=108373932,1654820184&amp;fm=26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0135" y="1053526"/>
            <a:ext cx="2379980" cy="2385871"/>
          </a:xfrm>
          <a:prstGeom prst="rect">
            <a:avLst/>
          </a:prstGeom>
        </p:spPr>
      </p:pic>
      <p:sp>
        <p:nvSpPr>
          <p:cNvPr id="82954" name="Text Box 10"/>
          <p:cNvSpPr txBox="1"/>
          <p:nvPr/>
        </p:nvSpPr>
        <p:spPr>
          <a:xfrm>
            <a:off x="5327333" y="3869402"/>
            <a:ext cx="3816350" cy="112736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电吹风利用电流做功，把电能转化为机械能和内能。</a:t>
            </a:r>
            <a:endParaRPr lang="zh-CN" altLang="en-US" sz="2400"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285871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5b19f14929924.png!article.w"/>
          <p:cNvPicPr>
            <a:picLocks noChangeAspect="1"/>
          </p:cNvPicPr>
          <p:nvPr/>
        </p:nvPicPr>
        <p:blipFill>
          <a:blip r:embed="rId2"/>
          <a:srcRect l="9019" t="6693" r="12019" b="2293"/>
          <a:stretch>
            <a:fillRect/>
          </a:stretch>
        </p:blipFill>
        <p:spPr>
          <a:xfrm>
            <a:off x="427355" y="394675"/>
            <a:ext cx="3215640" cy="2653868"/>
          </a:xfrm>
          <a:prstGeom prst="rect">
            <a:avLst/>
          </a:prstGeom>
        </p:spPr>
      </p:pic>
      <p:sp>
        <p:nvSpPr>
          <p:cNvPr id="84994" name="Text Box 2"/>
          <p:cNvSpPr txBox="1"/>
          <p:nvPr/>
        </p:nvSpPr>
        <p:spPr>
          <a:xfrm>
            <a:off x="297180" y="3327998"/>
            <a:ext cx="3445510" cy="16455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洗衣机利用电能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把衣物洗净，电能转化为机械能。</a:t>
            </a:r>
          </a:p>
        </p:txBody>
      </p:sp>
      <p:pic>
        <p:nvPicPr>
          <p:cNvPr id="8198" name="Picture 10" descr="%E7%94%B5%E7%83%AD%E6%B0%B4%E5%A3%B6%EF%BC%88TY-802%EF%BC%89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35600" y="444009"/>
            <a:ext cx="2643188" cy="285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5003" name="Text Box 11"/>
          <p:cNvSpPr txBox="1"/>
          <p:nvPr/>
        </p:nvSpPr>
        <p:spPr>
          <a:xfrm>
            <a:off x="4932363" y="3404068"/>
            <a:ext cx="3643312" cy="112736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40000"/>
              </a:lnSpc>
              <a:spcBef>
                <a:spcPct val="50000"/>
              </a:spcBef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电热水瓶，利用电能把水烧开，电能转化为内能。</a:t>
            </a:r>
          </a:p>
        </p:txBody>
      </p:sp>
    </p:spTree>
    <p:extLst>
      <p:ext uri="{BB962C8B-B14F-4D97-AF65-F5344CB8AC3E}">
        <p14:creationId xmlns:p14="http://schemas.microsoft.com/office/powerpoint/2010/main" val="2477151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/>
      <p:bldP spid="8500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/>
          </p:cNvSpPr>
          <p:nvPr>
            <p:ph idx="1"/>
          </p:nvPr>
        </p:nvSpPr>
        <p:spPr>
          <a:xfrm>
            <a:off x="501650" y="994644"/>
            <a:ext cx="7575550" cy="3420937"/>
          </a:xfrm>
          <a:prstGeom prst="rect">
            <a:avLst/>
          </a:prstGeom>
          <a:noFill/>
          <a:ln>
            <a:noFill/>
          </a:ln>
        </p:spPr>
        <p:txBody>
          <a:bodyPr anchor="t">
            <a:spAutoFit/>
          </a:bodyPr>
          <a:lstStyle/>
          <a:p>
            <a:pPr marL="0" indent="0">
              <a:lnSpc>
                <a:spcPct val="180000"/>
              </a:lnSpc>
              <a:spcBef>
                <a:spcPct val="0"/>
              </a:spcBef>
              <a:buNone/>
            </a:pPr>
            <a:r>
              <a:rPr lang="en-US" altLang="zh-CN" sz="2400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以上用电器工作时，能是怎样转化的？</a:t>
            </a:r>
            <a:endParaRPr lang="zh-CN" altLang="en-US" sz="2400" kern="1200">
              <a:latin typeface="微软雅黑"/>
              <a:ea typeface="微软雅黑"/>
              <a:cs typeface="微软雅黑" panose="020B0503020204020204" charset="-122"/>
            </a:endParaRPr>
          </a:p>
          <a:p>
            <a:pPr marL="0" indent="0">
              <a:lnSpc>
                <a:spcPct val="180000"/>
              </a:lnSpc>
              <a:spcBef>
                <a:spcPct val="0"/>
              </a:spcBef>
              <a:buNone/>
            </a:pPr>
            <a:r>
              <a:rPr lang="zh-CN" altLang="en-US" sz="2400" kern="1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答：把电能转化为其他形式的能。</a:t>
            </a:r>
            <a:endParaRPr lang="zh-CN" altLang="en-US" sz="2400" kern="1200">
              <a:solidFill>
                <a:srgbClr val="FF0000"/>
              </a:solidFill>
              <a:latin typeface="微软雅黑"/>
              <a:ea typeface="微软雅黑"/>
              <a:cs typeface="微软雅黑" panose="020B0503020204020204" charset="-122"/>
            </a:endParaRPr>
          </a:p>
          <a:p>
            <a:pPr marL="0" indent="0">
              <a:lnSpc>
                <a:spcPct val="180000"/>
              </a:lnSpc>
              <a:spcBef>
                <a:spcPct val="0"/>
              </a:spcBef>
              <a:buNone/>
            </a:pPr>
            <a:r>
              <a:rPr lang="en-US" altLang="zh-CN" sz="2400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做功的实质是什么？</a:t>
            </a:r>
          </a:p>
          <a:p>
            <a:pPr marL="0" indent="0">
              <a:lnSpc>
                <a:spcPct val="180000"/>
              </a:lnSpc>
              <a:spcBef>
                <a:spcPct val="0"/>
              </a:spcBef>
              <a:buNone/>
            </a:pPr>
            <a:r>
              <a:rPr lang="zh-CN" altLang="en-US" sz="2400" kern="1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答：做功的实质是实现能的转化（能的转化是靠做功来实现的），能转化的过程就是做功。</a:t>
            </a:r>
          </a:p>
        </p:txBody>
      </p:sp>
    </p:spTree>
    <p:extLst>
      <p:ext uri="{BB962C8B-B14F-4D97-AF65-F5344CB8AC3E}">
        <p14:creationId xmlns:p14="http://schemas.microsoft.com/office/powerpoint/2010/main" val="1625147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ext Box 2"/>
          <p:cNvSpPr txBox="1"/>
          <p:nvPr/>
        </p:nvSpPr>
        <p:spPr>
          <a:xfrm>
            <a:off x="684213" y="988278"/>
            <a:ext cx="7993062" cy="286839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电功：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电流所做的功。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表示：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</a:t>
            </a:r>
            <a:endParaRPr lang="en-US" altLang="zh-CN" sz="2400" i="1">
              <a:latin typeface="微软雅黑"/>
              <a:ea typeface="微软雅黑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实质：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电流做功的过程实际上就是电能转化为其他形式能的过程，电流做了多少功就有多少电能转化为其他形式的能。也就是消耗了多少电能就获得了多少其他形式的能。</a:t>
            </a:r>
          </a:p>
        </p:txBody>
      </p:sp>
      <p:sp>
        <p:nvSpPr>
          <p:cNvPr id="88068" name="Rectangle 4"/>
          <p:cNvSpPr/>
          <p:nvPr/>
        </p:nvSpPr>
        <p:spPr>
          <a:xfrm>
            <a:off x="757239" y="4091566"/>
            <a:ext cx="5183187" cy="4615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电流做功与哪些因素有关呢？</a:t>
            </a:r>
          </a:p>
        </p:txBody>
      </p:sp>
    </p:spTree>
    <p:extLst>
      <p:ext uri="{BB962C8B-B14F-4D97-AF65-F5344CB8AC3E}">
        <p14:creationId xmlns:p14="http://schemas.microsoft.com/office/powerpoint/2010/main" val="3303769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80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80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80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80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95275" y="532174"/>
            <a:ext cx="1941830" cy="462788"/>
            <a:chOff x="496827" y="22198"/>
            <a:chExt cx="1530632" cy="1702028"/>
          </a:xfrm>
        </p:grpSpPr>
        <p:sp>
          <p:nvSpPr>
            <p:cNvPr id="9" name="Shape 108"/>
            <p:cNvSpPr/>
            <p:nvPr/>
          </p:nvSpPr>
          <p:spPr>
            <a:xfrm>
              <a:off x="515602" y="22198"/>
              <a:ext cx="1423614" cy="1702028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Shape 112"/>
            <p:cNvSpPr/>
            <p:nvPr/>
          </p:nvSpPr>
          <p:spPr>
            <a:xfrm>
              <a:off x="496827" y="22198"/>
              <a:ext cx="1530632" cy="16973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微软雅黑" panose="020B0503020204020204" charset="-122"/>
                </a:rPr>
                <a:t>归纳于小结</a:t>
              </a:r>
            </a:p>
          </p:txBody>
        </p:sp>
      </p:grpSp>
      <p:sp>
        <p:nvSpPr>
          <p:cNvPr id="11265" name="Text Box 2"/>
          <p:cNvSpPr txBox="1"/>
          <p:nvPr/>
        </p:nvSpPr>
        <p:spPr>
          <a:xfrm>
            <a:off x="1206501" y="1064667"/>
            <a:ext cx="5635625" cy="4615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科学家通过大量研究发现：</a:t>
            </a:r>
          </a:p>
        </p:txBody>
      </p:sp>
      <p:sp>
        <p:nvSpPr>
          <p:cNvPr id="89091" name="Text Box 3"/>
          <p:cNvSpPr txBox="1"/>
          <p:nvPr/>
        </p:nvSpPr>
        <p:spPr>
          <a:xfrm>
            <a:off x="1358901" y="1761713"/>
            <a:ext cx="1978427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电功的公式</a:t>
            </a:r>
          </a:p>
        </p:txBody>
      </p:sp>
      <p:sp>
        <p:nvSpPr>
          <p:cNvPr id="89092" name="Text Box 4"/>
          <p:cNvSpPr txBox="1"/>
          <p:nvPr/>
        </p:nvSpPr>
        <p:spPr>
          <a:xfrm>
            <a:off x="3889375" y="2051354"/>
            <a:ext cx="1581150" cy="58087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i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W=U I t</a:t>
            </a:r>
          </a:p>
        </p:txBody>
      </p:sp>
      <p:sp>
        <p:nvSpPr>
          <p:cNvPr id="89093" name="Line 5"/>
          <p:cNvSpPr/>
          <p:nvPr/>
        </p:nvSpPr>
        <p:spPr>
          <a:xfrm flipV="1">
            <a:off x="4210051" y="2539922"/>
            <a:ext cx="430213" cy="607926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89094" name="Line 6"/>
          <p:cNvSpPr/>
          <p:nvPr/>
        </p:nvSpPr>
        <p:spPr>
          <a:xfrm flipV="1">
            <a:off x="3275013" y="2530373"/>
            <a:ext cx="754062" cy="617475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>
              <a:latin typeface="Arial" pitchFamily="34" charset="0"/>
              <a:ea typeface="宋体" panose="02010600030101010101" pitchFamily="2" charset="-122"/>
            </a:endParaRPr>
          </a:p>
        </p:txBody>
      </p:sp>
      <p:sp>
        <p:nvSpPr>
          <p:cNvPr id="89095" name="Line 7"/>
          <p:cNvSpPr/>
          <p:nvPr/>
        </p:nvSpPr>
        <p:spPr>
          <a:xfrm flipH="1" flipV="1">
            <a:off x="5022850" y="2587664"/>
            <a:ext cx="195263" cy="560183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>
              <a:latin typeface="Arial" pitchFamily="34" charset="0"/>
              <a:ea typeface="宋体" panose="02010600030101010101" pitchFamily="2" charset="-122"/>
            </a:endParaRPr>
          </a:p>
        </p:txBody>
      </p:sp>
      <p:sp>
        <p:nvSpPr>
          <p:cNvPr id="89096" name="Line 8"/>
          <p:cNvSpPr/>
          <p:nvPr/>
        </p:nvSpPr>
        <p:spPr>
          <a:xfrm flipH="1" flipV="1">
            <a:off x="5318126" y="2554245"/>
            <a:ext cx="849313" cy="638163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>
              <a:latin typeface="Arial" pitchFamily="34" charset="0"/>
              <a:ea typeface="宋体" panose="02010600030101010101" pitchFamily="2" charset="-122"/>
            </a:endParaRPr>
          </a:p>
        </p:txBody>
      </p:sp>
      <p:sp>
        <p:nvSpPr>
          <p:cNvPr id="89097" name="Text Box 9"/>
          <p:cNvSpPr txBox="1"/>
          <p:nvPr/>
        </p:nvSpPr>
        <p:spPr>
          <a:xfrm>
            <a:off x="2409826" y="3181268"/>
            <a:ext cx="1368425" cy="33738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>
                <a:latin typeface="Times New Roman" panose="02020603050405020304" pitchFamily="18" charset="0"/>
                <a:ea typeface="宋体" panose="02010600030101010101" pitchFamily="2" charset="-122"/>
              </a:rPr>
              <a:t>电功（焦）</a:t>
            </a:r>
          </a:p>
        </p:txBody>
      </p:sp>
      <p:sp>
        <p:nvSpPr>
          <p:cNvPr id="89098" name="Text Box 10"/>
          <p:cNvSpPr txBox="1"/>
          <p:nvPr/>
        </p:nvSpPr>
        <p:spPr>
          <a:xfrm>
            <a:off x="3562350" y="3181268"/>
            <a:ext cx="1511300" cy="3676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电压（伏）</a:t>
            </a:r>
          </a:p>
        </p:txBody>
      </p:sp>
      <p:sp>
        <p:nvSpPr>
          <p:cNvPr id="89099" name="Text Box 11"/>
          <p:cNvSpPr txBox="1"/>
          <p:nvPr/>
        </p:nvSpPr>
        <p:spPr>
          <a:xfrm>
            <a:off x="4786313" y="3181268"/>
            <a:ext cx="1327150" cy="3676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电流（安）</a:t>
            </a:r>
          </a:p>
        </p:txBody>
      </p:sp>
      <p:sp>
        <p:nvSpPr>
          <p:cNvPr id="89100" name="Text Box 12"/>
          <p:cNvSpPr txBox="1"/>
          <p:nvPr/>
        </p:nvSpPr>
        <p:spPr>
          <a:xfrm>
            <a:off x="6010275" y="3181268"/>
            <a:ext cx="1784350" cy="3676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通电时间（秒）</a:t>
            </a:r>
          </a:p>
        </p:txBody>
      </p:sp>
      <p:sp>
        <p:nvSpPr>
          <p:cNvPr id="89101" name="Text Box 13"/>
          <p:cNvSpPr txBox="1"/>
          <p:nvPr/>
        </p:nvSpPr>
        <p:spPr>
          <a:xfrm>
            <a:off x="1358901" y="3595040"/>
            <a:ext cx="7573963" cy="4615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电功的单位：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焦耳（焦）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——J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，千瓦时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——kW·h</a:t>
            </a:r>
            <a:endParaRPr lang="en-US" altLang="zh-CN" sz="2400">
              <a:solidFill>
                <a:srgbClr val="FF0000"/>
              </a:solidFill>
              <a:latin typeface="微软雅黑"/>
              <a:ea typeface="微软雅黑"/>
              <a:cs typeface="微软雅黑" panose="020B0503020204020204" charset="-122"/>
            </a:endParaRPr>
          </a:p>
        </p:txBody>
      </p:sp>
      <p:sp>
        <p:nvSpPr>
          <p:cNvPr id="89102" name="Text Box 14"/>
          <p:cNvSpPr txBox="1"/>
          <p:nvPr/>
        </p:nvSpPr>
        <p:spPr>
          <a:xfrm>
            <a:off x="1358584" y="4602414"/>
            <a:ext cx="6904037" cy="4615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电流做了多少功，也就消耗了多少电能。</a:t>
            </a:r>
          </a:p>
        </p:txBody>
      </p:sp>
      <p:sp>
        <p:nvSpPr>
          <p:cNvPr id="89106" name="Text Box 18"/>
          <p:cNvSpPr txBox="1"/>
          <p:nvPr/>
        </p:nvSpPr>
        <p:spPr>
          <a:xfrm>
            <a:off x="3457576" y="4144083"/>
            <a:ext cx="2879725" cy="4615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1kw·h=3.6×10</a:t>
            </a:r>
            <a:r>
              <a:rPr lang="en-US" altLang="zh-CN" sz="2400" b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endParaRPr lang="zh-CN" altLang="en-US" sz="2400" b="1">
              <a:latin typeface="Times New Roman" pitchFamily="18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7650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  <p:cond evt="onBegin" delay="0">
                          <p:tn val="43"/>
                        </p:cond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  <p:cond evt="onBegin" delay="0">
                          <p:tn val="47"/>
                        </p:cond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  <p:cond evt="onBegin" delay="0">
                          <p:tn val="51"/>
                        </p:cond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  <p:cond evt="onBegin" delay="0">
                          <p:tn val="55"/>
                        </p:cond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/>
      <p:bldP spid="89092" grpId="0"/>
      <p:bldP spid="89097" grpId="0"/>
      <p:bldP spid="89098" grpId="0"/>
      <p:bldP spid="89099" grpId="0"/>
      <p:bldP spid="89100" grpId="0"/>
      <p:bldP spid="89101" grpId="0"/>
      <p:bldP spid="89102" grpId="0"/>
      <p:bldP spid="8910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338535" y="248230"/>
            <a:ext cx="3683058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8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/>
              <a:t>二、</a:t>
            </a:r>
            <a:r>
              <a:rPr lang="zh-CN" altLang="en-US">
                <a:sym typeface="宋体" panose="02010600030101010101" pitchFamily="2" charset="-122"/>
              </a:rPr>
              <a:t>用电能表测量电功</a:t>
            </a:r>
            <a:endParaRPr lang="en-US" altLang="zh-CN">
              <a:sym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70510" y="863192"/>
            <a:ext cx="1941830" cy="462788"/>
            <a:chOff x="496827" y="22198"/>
            <a:chExt cx="1530632" cy="1702028"/>
          </a:xfrm>
        </p:grpSpPr>
        <p:sp>
          <p:nvSpPr>
            <p:cNvPr id="9" name="Shape 108"/>
            <p:cNvSpPr/>
            <p:nvPr/>
          </p:nvSpPr>
          <p:spPr>
            <a:xfrm>
              <a:off x="515602" y="22198"/>
              <a:ext cx="1423614" cy="1702028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Shape 112"/>
            <p:cNvSpPr/>
            <p:nvPr/>
          </p:nvSpPr>
          <p:spPr>
            <a:xfrm>
              <a:off x="496827" y="22198"/>
              <a:ext cx="1530632" cy="16973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微软雅黑" panose="020B0503020204020204" charset="-122"/>
                </a:rPr>
                <a:t>观察与思考</a:t>
              </a:r>
            </a:p>
          </p:txBody>
        </p:sp>
      </p:grpSp>
      <p:sp>
        <p:nvSpPr>
          <p:cNvPr id="92164" name="Rectangle 4"/>
          <p:cNvSpPr/>
          <p:nvPr/>
        </p:nvSpPr>
        <p:spPr>
          <a:xfrm>
            <a:off x="338456" y="1441199"/>
            <a:ext cx="8056245" cy="46151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电能表：用来测量用电器消耗电能的仪表（俗称电度表）。</a:t>
            </a:r>
          </a:p>
        </p:txBody>
      </p:sp>
      <p:pic>
        <p:nvPicPr>
          <p:cNvPr id="3" name="图片 2" descr="u=772813027,4136466618&amp;fm=26&amp;gp=0"/>
          <p:cNvPicPr>
            <a:picLocks noChangeAspect="1"/>
          </p:cNvPicPr>
          <p:nvPr/>
        </p:nvPicPr>
        <p:blipFill>
          <a:blip r:embed="rId2"/>
          <a:srcRect l="27200" t="7733" r="26600" b="8800"/>
          <a:stretch>
            <a:fillRect/>
          </a:stretch>
        </p:blipFill>
        <p:spPr>
          <a:xfrm>
            <a:off x="3095626" y="1902713"/>
            <a:ext cx="2200275" cy="2988705"/>
          </a:xfrm>
          <a:prstGeom prst="rect">
            <a:avLst/>
          </a:prstGeom>
        </p:spPr>
      </p:pic>
      <p:pic>
        <p:nvPicPr>
          <p:cNvPr id="4" name="图片 3" descr="u=1412244992,2842599274&amp;fm=26&amp;gp=0"/>
          <p:cNvPicPr>
            <a:picLocks noChangeAspect="1"/>
          </p:cNvPicPr>
          <p:nvPr/>
        </p:nvPicPr>
        <p:blipFill>
          <a:blip r:embed="rId3"/>
          <a:srcRect l="13500" t="4565" r="13350"/>
          <a:stretch>
            <a:fillRect/>
          </a:stretch>
        </p:blipFill>
        <p:spPr>
          <a:xfrm>
            <a:off x="338456" y="1902713"/>
            <a:ext cx="2464435" cy="2965151"/>
          </a:xfrm>
          <a:prstGeom prst="rect">
            <a:avLst/>
          </a:prstGeom>
        </p:spPr>
      </p:pic>
      <p:pic>
        <p:nvPicPr>
          <p:cNvPr id="5" name="图片 4" descr="u=225385029,4054253081&amp;fm=26&amp;gp=0"/>
          <p:cNvPicPr>
            <a:picLocks noChangeAspect="1"/>
          </p:cNvPicPr>
          <p:nvPr/>
        </p:nvPicPr>
        <p:blipFill>
          <a:blip r:embed="rId4"/>
          <a:srcRect l="19800" t="4950" r="17250" b="5400"/>
          <a:stretch>
            <a:fillRect/>
          </a:stretch>
        </p:blipFill>
        <p:spPr>
          <a:xfrm>
            <a:off x="6064251" y="2021115"/>
            <a:ext cx="2084705" cy="297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052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1067</Words>
  <Application>Microsoft Office PowerPoint</Application>
  <PresentationFormat>全屏显示(16:9)</PresentationFormat>
  <Paragraphs>87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4</cp:revision>
  <dcterms:created xsi:type="dcterms:W3CDTF">2020-08-28T01:09:24Z</dcterms:created>
  <dcterms:modified xsi:type="dcterms:W3CDTF">2020-11-18T14:02:28Z</dcterms:modified>
</cp:coreProperties>
</file>